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77" r:id="rId3"/>
    <p:sldId id="267" r:id="rId4"/>
    <p:sldId id="279" r:id="rId5"/>
    <p:sldId id="264" r:id="rId6"/>
    <p:sldId id="276" r:id="rId7"/>
    <p:sldId id="274" r:id="rId8"/>
    <p:sldId id="272" r:id="rId9"/>
    <p:sldId id="282" r:id="rId10"/>
    <p:sldId id="269" r:id="rId11"/>
    <p:sldId id="280" r:id="rId12"/>
    <p:sldId id="270" r:id="rId13"/>
    <p:sldId id="2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9804-9592-40DC-B147-D95B5EB252EB}" type="datetimeFigureOut">
              <a:rPr lang="en-US" smtClean="0"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41CF-CC23-41D7-96DB-CDEFE122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0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9804-9592-40DC-B147-D95B5EB252EB}" type="datetimeFigureOut">
              <a:rPr lang="en-US" smtClean="0"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41CF-CC23-41D7-96DB-CDEFE122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1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9804-9592-40DC-B147-D95B5EB252EB}" type="datetimeFigureOut">
              <a:rPr lang="en-US" smtClean="0"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41CF-CC23-41D7-96DB-CDEFE122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2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9804-9592-40DC-B147-D95B5EB252EB}" type="datetimeFigureOut">
              <a:rPr lang="en-US" smtClean="0"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41CF-CC23-41D7-96DB-CDEFE122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2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9804-9592-40DC-B147-D95B5EB252EB}" type="datetimeFigureOut">
              <a:rPr lang="en-US" smtClean="0"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41CF-CC23-41D7-96DB-CDEFE122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57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9804-9592-40DC-B147-D95B5EB252EB}" type="datetimeFigureOut">
              <a:rPr lang="en-US" smtClean="0"/>
              <a:t>07-Nov-23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41CF-CC23-41D7-96DB-CDEFE122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9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9804-9592-40DC-B147-D95B5EB252EB}" type="datetimeFigureOut">
              <a:rPr lang="en-US" smtClean="0"/>
              <a:t>07-Nov-23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41CF-CC23-41D7-96DB-CDEFE122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06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9804-9592-40DC-B147-D95B5EB252EB}" type="datetimeFigureOut">
              <a:rPr lang="en-US" smtClean="0"/>
              <a:t>07-Nov-23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41CF-CC23-41D7-96DB-CDEFE122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9804-9592-40DC-B147-D95B5EB252EB}" type="datetimeFigureOut">
              <a:rPr lang="en-US" smtClean="0"/>
              <a:t>07-Nov-23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41CF-CC23-41D7-96DB-CDEFE122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2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9804-9592-40DC-B147-D95B5EB252EB}" type="datetimeFigureOut">
              <a:rPr lang="en-US" smtClean="0"/>
              <a:t>07-Nov-23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41CF-CC23-41D7-96DB-CDEFE122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7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9804-9592-40DC-B147-D95B5EB252EB}" type="datetimeFigureOut">
              <a:rPr lang="en-US" smtClean="0"/>
              <a:t>07-Nov-23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41CF-CC23-41D7-96DB-CDEFE122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0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89804-9592-40DC-B147-D95B5EB252EB}" type="datetimeFigureOut">
              <a:rPr lang="en-US" smtClean="0"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541CF-CC23-41D7-96DB-CDEFE122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3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464" y="152400"/>
            <a:ext cx="8256270" cy="1005840"/>
          </a:xfrm>
          <a:blipFill>
            <a:blip r:embed="rId4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		 </a:t>
            </a:r>
            <a:r>
              <a:rPr lang="en-US" sz="7300" dirty="0" err="1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en-US" sz="73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7300" dirty="0" err="1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পরিচিতি</a:t>
            </a:r>
            <a:r>
              <a:rPr lang="en-US" sz="73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15268" y="1345973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জাকারিয়া</a:t>
            </a:r>
            <a:r>
              <a:rPr lang="en-US" sz="36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হোসেন</a:t>
            </a:r>
            <a:endParaRPr lang="en-US" sz="36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2800" dirty="0" err="1">
                <a:latin typeface="NikoshBAN" pitchFamily="2" charset="0"/>
                <a:cs typeface="NikoshBAN" pitchFamily="2" charset="0"/>
              </a:rPr>
              <a:t>ইন্সট্রাক্টর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 (</a:t>
            </a:r>
            <a:r>
              <a:rPr lang="en-US" sz="2800" dirty="0" err="1">
                <a:latin typeface="NikoshBAN" pitchFamily="2" charset="0"/>
                <a:cs typeface="NikoshBAN" pitchFamily="2" charset="0"/>
              </a:rPr>
              <a:t>গণিত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)</a:t>
            </a:r>
          </a:p>
          <a:p>
            <a:pPr algn="ctr"/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en-US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সরকারি</a:t>
            </a:r>
            <a:r>
              <a:rPr lang="en-US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টেকনিক্যাল</a:t>
            </a:r>
            <a:r>
              <a:rPr lang="en-US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কলেজ</a:t>
            </a:r>
            <a:endParaRPr lang="en-US" sz="28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2800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			</a:t>
            </a:r>
            <a:r>
              <a:rPr lang="en-US" sz="2800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en-US" sz="2800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655002"/>
            <a:ext cx="4572000" cy="28263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3581401"/>
            <a:ext cx="4572000" cy="287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64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2685" y="201987"/>
            <a:ext cx="3458951" cy="110048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bn-BD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দলীয় কাজ</a:t>
            </a:r>
            <a:endParaRPr lang="en-US" sz="6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941620"/>
              </p:ext>
            </p:extLst>
          </p:nvPr>
        </p:nvGraphicFramePr>
        <p:xfrm>
          <a:off x="3339024" y="4005337"/>
          <a:ext cx="752759" cy="36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3480" imgH="190440" progId="Equation.3">
                  <p:embed/>
                </p:oleObj>
              </mc:Choice>
              <mc:Fallback>
                <p:oleObj name="Equation" r:id="rId2" imgW="393480" imgH="190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39024" y="4005337"/>
                        <a:ext cx="752759" cy="364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096000" y="3968550"/>
            <a:ext cx="7631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এর</a:t>
            </a:r>
            <a:r>
              <a:rPr lang="en-US" sz="32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মান</a:t>
            </a:r>
            <a:r>
              <a:rPr lang="en-US" sz="32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বের</a:t>
            </a:r>
            <a:r>
              <a:rPr lang="en-US" sz="32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কর</a:t>
            </a:r>
            <a:r>
              <a:rPr lang="en-US" sz="32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62686" y="4096601"/>
            <a:ext cx="824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/>
              <a:t>এবং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163" y="1519921"/>
            <a:ext cx="6030531" cy="2193950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379056"/>
              </p:ext>
            </p:extLst>
          </p:nvPr>
        </p:nvGraphicFramePr>
        <p:xfrm>
          <a:off x="5187460" y="4085092"/>
          <a:ext cx="726831" cy="351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93480" imgH="190440" progId="Equation.3">
                  <p:embed/>
                </p:oleObj>
              </mc:Choice>
              <mc:Fallback>
                <p:oleObj name="Equation" r:id="rId5" imgW="393480" imgH="190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87460" y="4085092"/>
                        <a:ext cx="726831" cy="3516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73005" y="5076476"/>
            <a:ext cx="6245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   </a:t>
            </a:r>
            <a:r>
              <a:rPr lang="en-US" sz="32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A </a:t>
            </a:r>
            <a:r>
              <a:rPr lang="bn-BD" sz="32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সেটের উপসেট গুলো লিখ।</a:t>
            </a:r>
            <a:endParaRPr lang="en-US" sz="3200" dirty="0">
              <a:solidFill>
                <a:srgbClr val="7030A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08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5972" y="365126"/>
            <a:ext cx="3424311" cy="10557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bn-BD" dirty="0">
                <a:latin typeface="NikoshBAN" panose="02000000000000000000" pitchFamily="2" charset="0"/>
                <a:cs typeface="NikoshBAN" panose="02000000000000000000" pitchFamily="2" charset="0"/>
              </a:rPr>
              <a:t>মূল্যায়ন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১।</a:t>
            </a:r>
            <a:r>
              <a:rPr lang="en-US" sz="54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উপসেট</a:t>
            </a:r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কাকে</a:t>
            </a:r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 ব</a:t>
            </a:r>
            <a:r>
              <a:rPr lang="bn-BD" sz="5400" dirty="0">
                <a:latin typeface="NikoshBAN" panose="02000000000000000000" pitchFamily="2" charset="0"/>
                <a:cs typeface="NikoshBAN" panose="02000000000000000000" pitchFamily="2" charset="0"/>
              </a:rPr>
              <a:t>লে?</a:t>
            </a:r>
            <a:endParaRPr lang="en-US" sz="54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২।স</a:t>
            </a:r>
            <a:r>
              <a:rPr lang="bn-BD" sz="5400" dirty="0">
                <a:latin typeface="NikoshBAN" panose="02000000000000000000" pitchFamily="2" charset="0"/>
                <a:cs typeface="NikoshBAN" panose="02000000000000000000" pitchFamily="2" charset="0"/>
              </a:rPr>
              <a:t>ংযোগ সেট </a:t>
            </a:r>
            <a:r>
              <a:rPr lang="bn-BD" sz="5400" dirty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কাকে</a:t>
            </a:r>
            <a:r>
              <a:rPr lang="bn-BD" sz="5400" dirty="0">
                <a:latin typeface="NikoshBAN" panose="02000000000000000000" pitchFamily="2" charset="0"/>
                <a:cs typeface="NikoshBAN" panose="02000000000000000000" pitchFamily="2" charset="0"/>
              </a:rPr>
              <a:t> বলে?</a:t>
            </a:r>
          </a:p>
          <a:p>
            <a:r>
              <a:rPr lang="bn-BD" sz="5400" dirty="0">
                <a:latin typeface="NikoshBAN" panose="02000000000000000000" pitchFamily="2" charset="0"/>
                <a:cs typeface="NikoshBAN" panose="02000000000000000000" pitchFamily="2" charset="0"/>
              </a:rPr>
              <a:t>৩।নিশ্ছেদ সেট কি </a:t>
            </a:r>
            <a:r>
              <a:rPr lang="bn-BD" sz="54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ব্যাখ্যা</a:t>
            </a:r>
            <a:r>
              <a:rPr lang="bn-BD" sz="5400" dirty="0">
                <a:latin typeface="NikoshBAN" panose="02000000000000000000" pitchFamily="2" charset="0"/>
                <a:cs typeface="NikoshBAN" panose="02000000000000000000" pitchFamily="2" charset="0"/>
              </a:rPr>
              <a:t> কর।</a:t>
            </a:r>
            <a:endParaRPr lang="en-US" sz="54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bn-BD" sz="5400" dirty="0">
                <a:latin typeface="NikoshBAN" panose="02000000000000000000" pitchFamily="2" charset="0"/>
                <a:cs typeface="NikoshBAN" panose="02000000000000000000" pitchFamily="2" charset="0"/>
              </a:rPr>
              <a:t>৪।</a:t>
            </a:r>
            <a:r>
              <a:rPr lang="bn-BD" sz="54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ভেন চিত্র </a:t>
            </a:r>
            <a:r>
              <a:rPr lang="bn-BD" sz="5400" dirty="0">
                <a:latin typeface="NikoshBAN" panose="02000000000000000000" pitchFamily="2" charset="0"/>
                <a:cs typeface="NikoshBAN" panose="02000000000000000000" pitchFamily="2" charset="0"/>
              </a:rPr>
              <a:t>কাকে বলে।</a:t>
            </a:r>
            <a:endParaRPr lang="en-US" sz="5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27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4415" y="180670"/>
            <a:ext cx="4441370" cy="104502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bn-BD" sz="60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বাড়ির কাজ</a:t>
            </a:r>
            <a:endParaRPr lang="en-US" sz="6000" dirty="0">
              <a:solidFill>
                <a:srgbClr val="00B05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825625"/>
            <a:ext cx="1126236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7030A0"/>
                </a:solidFill>
              </a:rPr>
              <a:t>পাশের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ভেন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চিত্রটির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সাহায্যে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প্রমাণ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কর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যে</a:t>
            </a:r>
            <a:r>
              <a:rPr lang="bn-BD" sz="4000" dirty="0"/>
              <a:t>,</a:t>
            </a:r>
            <a:endParaRPr lang="en-US" sz="4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138307"/>
              </p:ext>
            </p:extLst>
          </p:nvPr>
        </p:nvGraphicFramePr>
        <p:xfrm>
          <a:off x="374951" y="2910403"/>
          <a:ext cx="5845096" cy="61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30320" imgH="215640" progId="Equation.3">
                  <p:embed/>
                </p:oleObj>
              </mc:Choice>
              <mc:Fallback>
                <p:oleObj name="Equation" r:id="rId2" imgW="19303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74951" y="2910403"/>
                        <a:ext cx="5845096" cy="612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256" y="2228815"/>
            <a:ext cx="3226006" cy="3226006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H="1">
            <a:off x="6951409" y="2001727"/>
            <a:ext cx="67979" cy="3266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022123" y="1961074"/>
            <a:ext cx="4888523" cy="81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1910646" y="2042381"/>
            <a:ext cx="0" cy="3776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6951409" y="5709138"/>
            <a:ext cx="4959237" cy="2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51409" y="5181600"/>
            <a:ext cx="0" cy="529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698523" y="2684585"/>
            <a:ext cx="375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475785" y="3253302"/>
            <a:ext cx="410307" cy="381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54462" y="3930630"/>
            <a:ext cx="445476" cy="383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073662" y="4314092"/>
            <a:ext cx="48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073662" y="3540369"/>
            <a:ext cx="48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765323" y="3153508"/>
            <a:ext cx="363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421815" y="3725035"/>
            <a:ext cx="29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854462" y="2262756"/>
            <a:ext cx="44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908977" y="2632088"/>
            <a:ext cx="444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176065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15" y="374266"/>
            <a:ext cx="8122262" cy="589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99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209" y="1446526"/>
            <a:ext cx="1052732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 err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গনিত</a:t>
            </a:r>
            <a:endParaRPr lang="en-US" sz="13800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5400" b="1" dirty="0" err="1">
                <a:solidFill>
                  <a:schemeClr val="accent4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শ্রেণিঃ</a:t>
            </a:r>
            <a:r>
              <a:rPr lang="en-US" sz="5400" b="1" dirty="0">
                <a:solidFill>
                  <a:schemeClr val="accent4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dirty="0" err="1">
                <a:solidFill>
                  <a:schemeClr val="accent4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নবম</a:t>
            </a:r>
            <a:endParaRPr lang="en-US" sz="5400" b="1" dirty="0">
              <a:solidFill>
                <a:schemeClr val="accent4">
                  <a:lumMod val="50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4400" dirty="0" err="1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আজকের</a:t>
            </a:r>
            <a:r>
              <a:rPr lang="en-US" sz="44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পাঠঃ</a:t>
            </a:r>
            <a:r>
              <a:rPr lang="en-US" sz="44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ভেনচিত্র</a:t>
            </a:r>
            <a:endParaRPr lang="bn-BD" sz="4400" dirty="0">
              <a:solidFill>
                <a:srgbClr val="00B05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5400" dirty="0">
                <a:latin typeface="NikoshBAN" panose="02000000000000000000" pitchFamily="2" charset="0"/>
                <a:cs typeface="NikoshBAN" panose="02000000000000000000" pitchFamily="2" charset="0"/>
              </a:rPr>
              <a:t>সময়ঃ</a:t>
            </a:r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5400" dirty="0">
                <a:latin typeface="NikoshBAN" panose="02000000000000000000" pitchFamily="2" charset="0"/>
                <a:cs typeface="NikoshBAN" panose="02000000000000000000" pitchFamily="2" charset="0"/>
              </a:rPr>
              <a:t>৪০মিনিট</a:t>
            </a:r>
            <a:endParaRPr lang="en-US" sz="54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endParaRPr lang="en-US" sz="5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54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858" y="1529458"/>
            <a:ext cx="3287957" cy="40168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54" y="1529458"/>
            <a:ext cx="3367454" cy="422615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361" y="1691353"/>
            <a:ext cx="4863497" cy="4064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12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38" y="262090"/>
            <a:ext cx="8468751" cy="64219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8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ভেন</a:t>
            </a:r>
            <a:r>
              <a:rPr lang="en-US" sz="8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8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চিত্র</a:t>
            </a:r>
            <a:endParaRPr lang="en-US" sz="8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n-B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অধ্যায়ঃ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  </a:t>
            </a:r>
            <a:r>
              <a:rPr lang="bn-B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প্রথম</a:t>
            </a:r>
          </a:p>
          <a:p>
            <a:pPr marL="0" indent="0" algn="ctr">
              <a:buNone/>
            </a:pPr>
            <a:r>
              <a:rPr lang="bn-BD" sz="4400" dirty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পৃষ্ঠাঃ২৩</a:t>
            </a:r>
            <a:r>
              <a:rPr lang="en-US" sz="4400" dirty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5507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5557" y="182245"/>
            <a:ext cx="3938953" cy="126672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bn-BD" sz="8000" dirty="0">
                <a:latin typeface="NikoshBAN" panose="02000000000000000000" pitchFamily="2" charset="0"/>
                <a:cs typeface="NikoshBAN" panose="02000000000000000000" pitchFamily="2" charset="0"/>
              </a:rPr>
              <a:t>শিখনফল</a:t>
            </a:r>
            <a:endParaRPr lang="en-US" sz="8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705" y="203664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এই পাঠ শেষে শিক্ষার্থীরা-</a:t>
            </a:r>
          </a:p>
          <a:p>
            <a:pPr marL="0" indent="0">
              <a:buNone/>
            </a:pP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১। উপসেট </a:t>
            </a:r>
            <a:r>
              <a:rPr lang="bn-BD" sz="32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কি</a:t>
            </a: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 তা </a:t>
            </a:r>
            <a:r>
              <a:rPr 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ব্যাখ্যা</a:t>
            </a:r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পারবে।</a:t>
            </a:r>
          </a:p>
          <a:p>
            <a:pPr marL="0" indent="0">
              <a:buNone/>
            </a:pP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২।  </a:t>
            </a:r>
            <a:r>
              <a:rPr lang="bn-BD" sz="32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সংযোগ সেট </a:t>
            </a: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কি তা নির্নয়</a:t>
            </a:r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পারবে।</a:t>
            </a:r>
          </a:p>
          <a:p>
            <a:pPr marL="0" indent="0">
              <a:buNone/>
            </a:pP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৩।</a:t>
            </a:r>
            <a:r>
              <a:rPr lang="bn-BD" sz="3200" dirty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ছেদ সেট </a:t>
            </a: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কি তা বর্ণনা করতে পারবে।</a:t>
            </a:r>
          </a:p>
          <a:p>
            <a:pPr marL="0" indent="0">
              <a:buNone/>
            </a:pP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৪।নিশ্ছেদ সেট কি তা </a:t>
            </a:r>
            <a:r>
              <a:rPr lang="bn-BD" sz="3200" dirty="0">
                <a:solidFill>
                  <a:schemeClr val="accent4">
                    <a:lumMod val="7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সনাক্ত</a:t>
            </a: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 করতে পারবে।</a:t>
            </a:r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706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88" y="1544207"/>
            <a:ext cx="4539673" cy="46185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67061" y="164124"/>
            <a:ext cx="330590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উপসেট</a:t>
            </a:r>
            <a:endParaRPr lang="en-US" sz="7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0794" y="1786597"/>
            <a:ext cx="438208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একটি</a:t>
            </a:r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সেটের</a:t>
            </a:r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সকল</a:t>
            </a:r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উপাদান</a:t>
            </a:r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bn-BD" sz="3200" dirty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অপর</a:t>
            </a: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 সেটে বিদ্যমান</a:t>
            </a:r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7127" y="2962141"/>
            <a:ext cx="2189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a,b,c.d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7431" y="4456090"/>
            <a:ext cx="164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a,b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5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4" y="1327040"/>
            <a:ext cx="7549661" cy="51816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49151" y="311377"/>
            <a:ext cx="3744351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BD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সংযোগ</a:t>
            </a:r>
            <a:r>
              <a:rPr lang="bn-BD" sz="6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সেট</a:t>
            </a:r>
            <a:endParaRPr lang="en-US" sz="6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73544" y="631065"/>
            <a:ext cx="31553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কমন ও আনকমন </a:t>
            </a: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উপাদান</a:t>
            </a:r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25025" y="3541690"/>
            <a:ext cx="524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1                                  2                                     3</a:t>
            </a:r>
          </a:p>
        </p:txBody>
      </p:sp>
    </p:spTree>
    <p:extLst>
      <p:ext uri="{BB962C8B-B14F-4D97-AF65-F5344CB8AC3E}">
        <p14:creationId xmlns:p14="http://schemas.microsoft.com/office/powerpoint/2010/main" val="94844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914" y="612183"/>
            <a:ext cx="7230206" cy="51776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24045" y="104352"/>
            <a:ext cx="2897945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BD" sz="6000" dirty="0">
                <a:latin typeface="NikoshBAN" panose="02000000000000000000" pitchFamily="2" charset="0"/>
                <a:cs typeface="NikoshBAN" panose="02000000000000000000" pitchFamily="2" charset="0"/>
              </a:rPr>
              <a:t>ছেদ সেট</a:t>
            </a:r>
            <a:endParaRPr lang="en-US" sz="6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10670" y="2485623"/>
            <a:ext cx="23439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কমন</a:t>
            </a: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 উপাদান</a:t>
            </a:r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3668" y="2073499"/>
            <a:ext cx="391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3                   4                               5</a:t>
            </a:r>
          </a:p>
        </p:txBody>
      </p:sp>
    </p:spTree>
    <p:extLst>
      <p:ext uri="{BB962C8B-B14F-4D97-AF65-F5344CB8AC3E}">
        <p14:creationId xmlns:p14="http://schemas.microsoft.com/office/powerpoint/2010/main" val="346761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96" y="520306"/>
            <a:ext cx="6907236" cy="443132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53129" y="5066715"/>
            <a:ext cx="369277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নিশ্চেদ</a:t>
            </a:r>
            <a:r>
              <a:rPr lang="en-US" sz="72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7200" dirty="0" err="1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সেট</a:t>
            </a:r>
            <a:endParaRPr lang="en-US" sz="72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34907" y="1468192"/>
            <a:ext cx="32197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bn-BD" sz="32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সাধারন </a:t>
            </a: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উপাদান </a:t>
            </a:r>
            <a:r>
              <a:rPr lang="bn-BD" sz="3200" dirty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নেই</a:t>
            </a:r>
            <a:r>
              <a:rPr lang="bn-BD" sz="3200" dirty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4721" y="2240924"/>
            <a:ext cx="4881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1                      2                         3                               4</a:t>
            </a:r>
          </a:p>
        </p:txBody>
      </p:sp>
    </p:spTree>
    <p:extLst>
      <p:ext uri="{BB962C8B-B14F-4D97-AF65-F5344CB8AC3E}">
        <p14:creationId xmlns:p14="http://schemas.microsoft.com/office/powerpoint/2010/main" val="420446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189</Words>
  <Application>Microsoft Office PowerPoint</Application>
  <PresentationFormat>Widescreen</PresentationFormat>
  <Paragraphs>53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NikoshBAN</vt:lpstr>
      <vt:lpstr>Wingdings</vt:lpstr>
      <vt:lpstr>Office Theme</vt:lpstr>
      <vt:lpstr>Equation</vt:lpstr>
      <vt:lpstr>   শিক্ষক পরিচিতি </vt:lpstr>
      <vt:lpstr>PowerPoint Presentation</vt:lpstr>
      <vt:lpstr>PowerPoint Presentation</vt:lpstr>
      <vt:lpstr>ভেন চিত্র</vt:lpstr>
      <vt:lpstr>শিখনফল</vt:lpstr>
      <vt:lpstr>PowerPoint Presentation</vt:lpstr>
      <vt:lpstr>PowerPoint Presentation</vt:lpstr>
      <vt:lpstr>PowerPoint Presentation</vt:lpstr>
      <vt:lpstr>PowerPoint Presentation</vt:lpstr>
      <vt:lpstr>দলীয় কাজ</vt:lpstr>
      <vt:lpstr>মূল্যায়ন</vt:lpstr>
      <vt:lpstr>বাড়ির কাজ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TSS</dc:creator>
  <cp:lastModifiedBy>dell tast</cp:lastModifiedBy>
  <cp:revision>143</cp:revision>
  <dcterms:created xsi:type="dcterms:W3CDTF">2014-03-30T04:44:12Z</dcterms:created>
  <dcterms:modified xsi:type="dcterms:W3CDTF">2023-11-07T17:23:15Z</dcterms:modified>
</cp:coreProperties>
</file>